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8"/>
  </p:notesMasterIdLst>
  <p:sldIdLst>
    <p:sldId id="319" r:id="rId2"/>
    <p:sldId id="429" r:id="rId3"/>
    <p:sldId id="321" r:id="rId4"/>
    <p:sldId id="322" r:id="rId5"/>
    <p:sldId id="327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51" r:id="rId21"/>
    <p:sldId id="355" r:id="rId22"/>
    <p:sldId id="381" r:id="rId23"/>
    <p:sldId id="382" r:id="rId24"/>
    <p:sldId id="386" r:id="rId25"/>
    <p:sldId id="389" r:id="rId26"/>
    <p:sldId id="385" r:id="rId27"/>
    <p:sldId id="388" r:id="rId28"/>
    <p:sldId id="390" r:id="rId29"/>
    <p:sldId id="394" r:id="rId30"/>
    <p:sldId id="396" r:id="rId31"/>
    <p:sldId id="395" r:id="rId32"/>
    <p:sldId id="397" r:id="rId33"/>
    <p:sldId id="398" r:id="rId34"/>
    <p:sldId id="401" r:id="rId35"/>
    <p:sldId id="403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02" r:id="rId45"/>
    <p:sldId id="414" r:id="rId46"/>
    <p:sldId id="416" r:id="rId47"/>
  </p:sldIdLst>
  <p:sldSz cx="9144000" cy="5143500" type="screen16x9"/>
  <p:notesSz cx="6858000" cy="9144000"/>
  <p:embeddedFontLst>
    <p:embeddedFont>
      <p:font typeface="Chakra Petch Medium" panose="00000600000000000000" pitchFamily="2" charset="-34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Fira Code" panose="020B0809050000020004" pitchFamily="49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06A"/>
    <a:srgbClr val="EC4251"/>
    <a:srgbClr val="000000"/>
    <a:srgbClr val="191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B5F6DF-6492-4243-B59B-3F4286BE2038}">
  <a:tblStyle styleId="{D3B5F6DF-6492-4243-B59B-3F4286BE2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2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08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084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83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3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67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1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7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9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31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04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7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79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62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712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26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89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17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80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6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877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25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33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170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49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430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975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326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74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016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0406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6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05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5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303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0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367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9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4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1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96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03" name="Google Shape;203;p1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10" name="Google Shape;210;p1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2" name="Google Shape;212;p1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" name="Google Shape;213;p1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4" name="Google Shape;214;p1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1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>
          <a:xfrm>
            <a:off x="1407500" y="6371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371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722600" y="10194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3"/>
          </p:nvPr>
        </p:nvSpPr>
        <p:spPr>
          <a:xfrm>
            <a:off x="1407500" y="14593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4" hasCustomPrompt="1"/>
          </p:nvPr>
        </p:nvSpPr>
        <p:spPr>
          <a:xfrm>
            <a:off x="718850" y="14593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5"/>
          </p:nvPr>
        </p:nvSpPr>
        <p:spPr>
          <a:xfrm>
            <a:off x="725560" y="18416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6"/>
          </p:nvPr>
        </p:nvSpPr>
        <p:spPr>
          <a:xfrm>
            <a:off x="1407500" y="22814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7" hasCustomPrompt="1"/>
          </p:nvPr>
        </p:nvSpPr>
        <p:spPr>
          <a:xfrm>
            <a:off x="718850" y="22814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8"/>
          </p:nvPr>
        </p:nvSpPr>
        <p:spPr>
          <a:xfrm>
            <a:off x="725560" y="26637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9"/>
          </p:nvPr>
        </p:nvSpPr>
        <p:spPr>
          <a:xfrm>
            <a:off x="1407500" y="31798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13" hasCustomPrompt="1"/>
          </p:nvPr>
        </p:nvSpPr>
        <p:spPr>
          <a:xfrm>
            <a:off x="718850" y="31798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4"/>
          </p:nvPr>
        </p:nvSpPr>
        <p:spPr>
          <a:xfrm>
            <a:off x="725560" y="35621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5"/>
          </p:nvPr>
        </p:nvSpPr>
        <p:spPr>
          <a:xfrm>
            <a:off x="1407500" y="40019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6" hasCustomPrompt="1"/>
          </p:nvPr>
        </p:nvSpPr>
        <p:spPr>
          <a:xfrm>
            <a:off x="718850" y="40019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7"/>
          </p:nvPr>
        </p:nvSpPr>
        <p:spPr>
          <a:xfrm>
            <a:off x="725560" y="43842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1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2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2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77" r:id="rId4"/>
    <p:sldLayoutId id="214748367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0635FE-9760-42FD-A43B-809EC584F7F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61322" y="1930190"/>
            <a:ext cx="6570858" cy="1283120"/>
          </a:xfrm>
        </p:spPr>
        <p:txBody>
          <a:bodyPr/>
          <a:lstStyle/>
          <a:p>
            <a:r>
              <a:rPr lang="en-US" sz="3600" dirty="0"/>
              <a:t>Develop Artificial Intelligence for Playing Tic-Tac-Toe Game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8E04E87-C2B6-474D-9C08-212D0665AFEB}"/>
              </a:ext>
            </a:extLst>
          </p:cNvPr>
          <p:cNvSpPr txBox="1">
            <a:spLocks/>
          </p:cNvSpPr>
          <p:nvPr/>
        </p:nvSpPr>
        <p:spPr>
          <a:xfrm>
            <a:off x="280867" y="2150850"/>
            <a:ext cx="168045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6600" dirty="0"/>
              <a:t>01 |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C1BAF0-F4F0-46A7-864E-9AA358794B0B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</p:spTree>
    <p:extLst>
      <p:ext uri="{BB962C8B-B14F-4D97-AF65-F5344CB8AC3E}">
        <p14:creationId xmlns:p14="http://schemas.microsoft.com/office/powerpoint/2010/main" val="164035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is_final_state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check if the current state is a final state (reach terminal state) then return the result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@return 0 if there is no win yet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@return 1 if player 1 win (X)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@return 2 if player 2 win (O)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This is an excellent method to adapt to AI later especially Agent Minimax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2179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is_final_state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'''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win X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win O    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no win yet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75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display a board on the console (display only using for testing or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debuging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copy the current board then change copy board type from int to str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.astype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loop through the copy board to assign symbol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9869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Two methods below is using for deploy on web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same method as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display_board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but return board not print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   </a:t>
            </a:r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curr_board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check_valid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8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This class provides method to play and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manupulate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the game'''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creating board's object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assign the initial player to 1 that means X always plays first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#self.board.display_board() # display initial board on terminal (for testing or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debuging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606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make_move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This method Makes a move on the game board and checks if the game has ended.'''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call mark down for make move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mark_down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#self.board.display_board() # display the board (for testing or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debuging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checks if the game has ended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check_end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Switches to the next player's turn.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next_turn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9958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check_end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head using for web version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is_final_state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#print("X win")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 win"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#print("O win")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 win"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#print("Draw")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"Draw"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8944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next_turn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Reset the game'''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193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Using for playing on console only '''</a:t>
            </a:r>
            <a:endParaRPr lang="en-US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เลือกช่อง 1-9: "</a:t>
            </a:r>
            <a:r>
              <a:rPr lang="th-TH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th-TH" sz="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th-TH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h-TH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.valid_moves: 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"! </a:t>
            </a:r>
            <a:r>
              <a:rPr lang="th-TH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กรุณาเลือกช่อง 1-9 !: "</a:t>
            </a:r>
            <a:r>
              <a:rPr lang="th-TH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th-TH" sz="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th-TH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th-TH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rnd_bot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Create a random bot that chooses a random position from current valid moves'''</a:t>
            </a:r>
            <a:endParaRPr lang="en-US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avoid it from random the None list</a:t>
            </a:r>
            <a:endParaRPr lang="en-US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lang="en-US" sz="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</a:p>
          <a:p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make_move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make_move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rnd_bot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"----------------------------"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endParaRPr lang="en-US" sz="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lang="en-US" sz="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33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Using for playing on console only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h-TH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เลือกช่อง 1-9: "</a:t>
            </a:r>
            <a:r>
              <a:rPr lang="th-TH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th-TH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th-TH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h-TH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"! </a:t>
            </a:r>
            <a:r>
              <a:rPr lang="th-TH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กรุณาเลือกช่อง 1-9 !: "</a:t>
            </a:r>
            <a:r>
              <a:rPr lang="th-TH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th-TH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th-TH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th-TH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rnd_bot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Create a random bot that chooses a random position from current valid moves'''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avoid it from random the None list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rnd_bot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B9338-9C00-493F-A70F-2AB4C1D1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1" t="343" r="43656" b="17859"/>
          <a:stretch/>
        </p:blipFill>
        <p:spPr>
          <a:xfrm>
            <a:off x="6060526" y="1702517"/>
            <a:ext cx="736868" cy="2577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12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EC1BAF0-F4F0-46A7-864E-9AA358794B0B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D44E67-CF84-4FCA-96D5-EDB0680A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593" y="1703388"/>
            <a:ext cx="2452813" cy="1736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23D203-0CB5-4A17-8FD7-0B83D0BB5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0" y="2840199"/>
            <a:ext cx="1936599" cy="1452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35716-E6FD-4D25-87BB-6AE9520B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601" y="850524"/>
            <a:ext cx="2055431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D67FCA-ECE2-4869-BA1F-4C7BC649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671" y="2880787"/>
            <a:ext cx="2055432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B4095-751E-4D34-BA1F-057345848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40" y="850524"/>
            <a:ext cx="2103120" cy="1370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05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 two types of algorithm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</p:spTree>
    <p:extLst>
      <p:ext uri="{BB962C8B-B14F-4D97-AF65-F5344CB8AC3E}">
        <p14:creationId xmlns:p14="http://schemas.microsoft.com/office/powerpoint/2010/main" val="287681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 two types of algorithm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7" name="Google Shape;705;p38">
            <a:extLst>
              <a:ext uri="{FF2B5EF4-FFF2-40B4-BE49-F238E27FC236}">
                <a16:creationId xmlns:a16="http://schemas.microsoft.com/office/drawing/2014/main" id="{0A636E50-7345-4D3B-ABCA-8E83D2E7F175}"/>
              </a:ext>
            </a:extLst>
          </p:cNvPr>
          <p:cNvSpPr txBox="1">
            <a:spLocks/>
          </p:cNvSpPr>
          <p:nvPr/>
        </p:nvSpPr>
        <p:spPr>
          <a:xfrm>
            <a:off x="2742786" y="2414400"/>
            <a:ext cx="3658428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4800" dirty="0"/>
              <a:t>Agent </a:t>
            </a:r>
            <a:r>
              <a:rPr lang="en-US" sz="4800" dirty="0" err="1"/>
              <a:t>MaxV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404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495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The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AgentMax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class is an AI agent that plays Tic-Tac-Toe by using an objective function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it chooses the action that gives the highest score from the function called the V function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The formula to calculate V functions is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V(b) = X(b) - O(b) + 1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X(b) is the summation of X symbols in the board that hasn't any O symbol in each line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O(b) is the summation of the O symbols in the board that hasn't any X symbol in each line  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determine_side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determines which positions on the game board belong to the agent's player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and which belong to the opponent.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it's play as X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.x_positions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.o_positions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it's play as O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.o_positions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.x_positions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299868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V function'''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the score of each symbol that meet the conditions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other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current state has the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criticalmove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self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10555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V function'''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the score of each symbol that meet the conditions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other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current state has the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criticalmove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self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A7E887B-130E-4549-978E-0F980480F8AE}"/>
              </a:ext>
            </a:extLst>
          </p:cNvPr>
          <p:cNvSpPr txBox="1">
            <a:spLocks/>
          </p:cNvSpPr>
          <p:nvPr/>
        </p:nvSpPr>
        <p:spPr>
          <a:xfrm>
            <a:off x="4379203" y="1449311"/>
            <a:ext cx="3518452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2800" b="1" dirty="0"/>
              <a:t>V(b) = X(b) – O(b) + 1</a:t>
            </a:r>
          </a:p>
        </p:txBody>
      </p:sp>
    </p:spTree>
    <p:extLst>
      <p:ext uri="{BB962C8B-B14F-4D97-AF65-F5344CB8AC3E}">
        <p14:creationId xmlns:p14="http://schemas.microsoft.com/office/powerpoint/2010/main" val="170513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V function'''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the score of each symbol that meet the conditions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other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current state has the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criticalmove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self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4FF05A86-3594-404C-A428-48E2F001F6D6}"/>
              </a:ext>
            </a:extLst>
          </p:cNvPr>
          <p:cNvSpPr txBox="1">
            <a:spLocks/>
          </p:cNvSpPr>
          <p:nvPr/>
        </p:nvSpPr>
        <p:spPr>
          <a:xfrm>
            <a:off x="4379203" y="1449311"/>
            <a:ext cx="3518452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2800" b="1" dirty="0"/>
              <a:t>V(b) = X(b) – O(b) + 1</a:t>
            </a:r>
          </a:p>
        </p:txBody>
      </p:sp>
      <p:sp>
        <p:nvSpPr>
          <p:cNvPr id="15" name="Subtitle 15">
            <a:extLst>
              <a:ext uri="{FF2B5EF4-FFF2-40B4-BE49-F238E27FC236}">
                <a16:creationId xmlns:a16="http://schemas.microsoft.com/office/drawing/2014/main" id="{9BD28350-6D3B-4F4F-9AF5-AA56B3769C46}"/>
              </a:ext>
            </a:extLst>
          </p:cNvPr>
          <p:cNvSpPr txBox="1">
            <a:spLocks/>
          </p:cNvSpPr>
          <p:nvPr/>
        </p:nvSpPr>
        <p:spPr>
          <a:xfrm>
            <a:off x="4523642" y="1764011"/>
            <a:ext cx="4323519" cy="142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100" dirty="0">
                <a:solidFill>
                  <a:srgbClr val="EC4251"/>
                </a:solidFill>
                <a:latin typeface="Consolas" panose="020B0609020204030204" pitchFamily="49" charset="0"/>
              </a:rPr>
              <a:t>X(b)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is the summation of X symbols in the board 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that hasn't any O symbol in each line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20B06A"/>
                </a:solidFill>
                <a:latin typeface="Consolas" panose="020B0609020204030204" pitchFamily="49" charset="0"/>
              </a:rPr>
              <a:t>O(b)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is the summation of the O symbols in the board 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that hasn't any X symbol in each line 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V function'''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Calculate the score of each symbol that meet the conditions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other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If current state has the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criticalmove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self score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self_count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opp_val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self_val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4FF05A86-3594-404C-A428-48E2F001F6D6}"/>
              </a:ext>
            </a:extLst>
          </p:cNvPr>
          <p:cNvSpPr txBox="1">
            <a:spLocks/>
          </p:cNvSpPr>
          <p:nvPr/>
        </p:nvSpPr>
        <p:spPr>
          <a:xfrm>
            <a:off x="4379203" y="1449311"/>
            <a:ext cx="3518452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2800" b="1" dirty="0"/>
              <a:t>V(b) = X(b) – O(b) + 1</a:t>
            </a:r>
          </a:p>
        </p:txBody>
      </p:sp>
      <p:sp>
        <p:nvSpPr>
          <p:cNvPr id="15" name="Subtitle 15">
            <a:extLst>
              <a:ext uri="{FF2B5EF4-FFF2-40B4-BE49-F238E27FC236}">
                <a16:creationId xmlns:a16="http://schemas.microsoft.com/office/drawing/2014/main" id="{9BD28350-6D3B-4F4F-9AF5-AA56B3769C46}"/>
              </a:ext>
            </a:extLst>
          </p:cNvPr>
          <p:cNvSpPr txBox="1">
            <a:spLocks/>
          </p:cNvSpPr>
          <p:nvPr/>
        </p:nvSpPr>
        <p:spPr>
          <a:xfrm>
            <a:off x="4523642" y="1764011"/>
            <a:ext cx="4323519" cy="142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100" dirty="0">
                <a:solidFill>
                  <a:srgbClr val="EC4251"/>
                </a:solidFill>
                <a:latin typeface="Consolas" panose="020B0609020204030204" pitchFamily="49" charset="0"/>
              </a:rPr>
              <a:t>X(b)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is the summation of X symbols in the board 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that hasn't any O symbol in each line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20B06A"/>
                </a:solidFill>
                <a:latin typeface="Consolas" panose="020B0609020204030204" pitchFamily="49" charset="0"/>
              </a:rPr>
              <a:t>O(b)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is the summation of the O symbols in the board 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that hasn't any X symbol in each line </a:t>
            </a: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AECDC-3B7A-4173-B5E8-41177735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19" y="2955708"/>
            <a:ext cx="867357" cy="772858"/>
          </a:xfrm>
          <a:prstGeom prst="rect">
            <a:avLst/>
          </a:prstGeom>
        </p:spPr>
      </p:pic>
      <p:sp>
        <p:nvSpPr>
          <p:cNvPr id="12" name="Subtitle 12">
            <a:extLst>
              <a:ext uri="{FF2B5EF4-FFF2-40B4-BE49-F238E27FC236}">
                <a16:creationId xmlns:a16="http://schemas.microsoft.com/office/drawing/2014/main" id="{A2E19B73-DC2E-4996-AFB7-A23BCB2605D4}"/>
              </a:ext>
            </a:extLst>
          </p:cNvPr>
          <p:cNvSpPr txBox="1">
            <a:spLocks/>
          </p:cNvSpPr>
          <p:nvPr/>
        </p:nvSpPr>
        <p:spPr>
          <a:xfrm>
            <a:off x="5416750" y="3288353"/>
            <a:ext cx="56409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600" dirty="0"/>
              <a:t>V = (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) – </a:t>
            </a:r>
            <a:r>
              <a:rPr lang="en-US" sz="1600" dirty="0">
                <a:solidFill>
                  <a:srgbClr val="20B06A"/>
                </a:solidFill>
              </a:rPr>
              <a:t>1</a:t>
            </a:r>
            <a:r>
              <a:rPr lang="en-US" sz="1600" dirty="0"/>
              <a:t> + 1 = 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0FFF1-6458-4750-B238-E37C76F0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19" y="3863327"/>
            <a:ext cx="893425" cy="77724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F77BC920-40EF-4F54-8787-CDC9F2773372}"/>
              </a:ext>
            </a:extLst>
          </p:cNvPr>
          <p:cNvSpPr txBox="1">
            <a:spLocks/>
          </p:cNvSpPr>
          <p:nvPr/>
        </p:nvSpPr>
        <p:spPr>
          <a:xfrm>
            <a:off x="5412041" y="4053647"/>
            <a:ext cx="56409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600" dirty="0"/>
              <a:t>V = (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EC4251"/>
                </a:solidFill>
              </a:rPr>
              <a:t>1</a:t>
            </a:r>
            <a:r>
              <a:rPr lang="en-US" sz="1600" dirty="0"/>
              <a:t>) – (</a:t>
            </a:r>
            <a:r>
              <a:rPr lang="en-US" sz="1600" dirty="0">
                <a:solidFill>
                  <a:srgbClr val="20B06A"/>
                </a:solidFill>
              </a:rPr>
              <a:t>2+1)</a:t>
            </a:r>
            <a:r>
              <a:rPr lang="en-US" sz="1600" dirty="0"/>
              <a:t> + 1 = 0  </a:t>
            </a:r>
          </a:p>
        </p:txBody>
      </p:sp>
    </p:spTree>
    <p:extLst>
      <p:ext uri="{BB962C8B-B14F-4D97-AF65-F5344CB8AC3E}">
        <p14:creationId xmlns:p14="http://schemas.microsoft.com/office/powerpoint/2010/main" val="319280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determines the next move to make by evaluating the potential value of each possible move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and choosing the move that maximizes the value.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determine_side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list V to store each value from each 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Try every possible move to find the best move (the move that give highest value)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a value of the move position by calling evaluate the function then store it in 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critical move is the list that stores the positions that can make the opposite win in the next turn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 don't want to let the opposite win so we will block it!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chose the best 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all the index that value is equal to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78658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determines the next move to make by evaluating the potential value of each possible move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and choosing the move that maximizes the value.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determine_side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list V to store each value from each 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Try every possible move to find the best move (the move that give highest value)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a value of the move position by calling evaluate the function then store it in 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critical move is the list that stores the positions that can make the opposite win in the next turn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 don't want to let the opposite win so we will block it!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chose the best 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all the index that value is equal to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FE015-191E-4B76-BD68-543522BC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17" y="1507511"/>
            <a:ext cx="6263566" cy="2726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95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8"/>
          <p:cNvSpPr txBox="1">
            <a:spLocks noGrp="1"/>
          </p:cNvSpPr>
          <p:nvPr>
            <p:ph type="title"/>
          </p:nvPr>
        </p:nvSpPr>
        <p:spPr>
          <a:xfrm>
            <a:off x="430340" y="698629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CONTENS</a:t>
            </a:r>
            <a:endParaRPr dirty="0"/>
          </a:p>
        </p:txBody>
      </p:sp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623794" y="1363429"/>
            <a:ext cx="7531091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Python using OOP</a:t>
            </a:r>
          </a:p>
        </p:txBody>
      </p:sp>
      <p:sp>
        <p:nvSpPr>
          <p:cNvPr id="706" name="Google Shape;706;p38"/>
          <p:cNvSpPr txBox="1">
            <a:spLocks noGrp="1"/>
          </p:cNvSpPr>
          <p:nvPr>
            <p:ph type="title" idx="4"/>
          </p:nvPr>
        </p:nvSpPr>
        <p:spPr>
          <a:xfrm>
            <a:off x="719253" y="1363429"/>
            <a:ext cx="904541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001</a:t>
            </a:r>
            <a:endParaRPr dirty="0"/>
          </a:p>
        </p:txBody>
      </p:sp>
      <p:sp>
        <p:nvSpPr>
          <p:cNvPr id="707" name="Google Shape;707;p38"/>
          <p:cNvSpPr txBox="1">
            <a:spLocks noGrp="1"/>
          </p:cNvSpPr>
          <p:nvPr>
            <p:ph type="subTitle" idx="5"/>
          </p:nvPr>
        </p:nvSpPr>
        <p:spPr>
          <a:xfrm>
            <a:off x="719253" y="1745729"/>
            <a:ext cx="7643188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to know the rule of the game and how to implement it.</a:t>
            </a:r>
          </a:p>
        </p:txBody>
      </p:sp>
      <p:sp>
        <p:nvSpPr>
          <p:cNvPr id="708" name="Google Shape;708;p38"/>
          <p:cNvSpPr txBox="1">
            <a:spLocks noGrp="1"/>
          </p:cNvSpPr>
          <p:nvPr>
            <p:ph type="title" idx="6"/>
          </p:nvPr>
        </p:nvSpPr>
        <p:spPr>
          <a:xfrm>
            <a:off x="1623795" y="2185579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709" name="Google Shape;709;p38"/>
          <p:cNvSpPr txBox="1">
            <a:spLocks noGrp="1"/>
          </p:cNvSpPr>
          <p:nvPr>
            <p:ph type="title" idx="7"/>
          </p:nvPr>
        </p:nvSpPr>
        <p:spPr>
          <a:xfrm>
            <a:off x="719254" y="2185579"/>
            <a:ext cx="984054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002</a:t>
            </a:r>
            <a:endParaRPr dirty="0"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8"/>
          </p:nvPr>
        </p:nvSpPr>
        <p:spPr>
          <a:xfrm>
            <a:off x="719253" y="2567879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 two types of algorithm</a:t>
            </a:r>
          </a:p>
        </p:txBody>
      </p:sp>
      <p:sp>
        <p:nvSpPr>
          <p:cNvPr id="711" name="Google Shape;711;p38"/>
          <p:cNvSpPr txBox="1">
            <a:spLocks noGrp="1"/>
          </p:cNvSpPr>
          <p:nvPr>
            <p:ph type="title" idx="9"/>
          </p:nvPr>
        </p:nvSpPr>
        <p:spPr>
          <a:xfrm>
            <a:off x="1623795" y="3083929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the Efficacy of The AI</a:t>
            </a:r>
          </a:p>
        </p:txBody>
      </p:sp>
      <p:sp>
        <p:nvSpPr>
          <p:cNvPr id="712" name="Google Shape;712;p38"/>
          <p:cNvSpPr txBox="1">
            <a:spLocks noGrp="1"/>
          </p:cNvSpPr>
          <p:nvPr>
            <p:ph type="title" idx="13"/>
          </p:nvPr>
        </p:nvSpPr>
        <p:spPr>
          <a:xfrm>
            <a:off x="719254" y="3083929"/>
            <a:ext cx="114308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003</a:t>
            </a:r>
            <a:endParaRPr dirty="0"/>
          </a:p>
        </p:txBody>
      </p:sp>
      <p:sp>
        <p:nvSpPr>
          <p:cNvPr id="714" name="Google Shape;714;p38"/>
          <p:cNvSpPr txBox="1">
            <a:spLocks noGrp="1"/>
          </p:cNvSpPr>
          <p:nvPr>
            <p:ph type="title" idx="15"/>
          </p:nvPr>
        </p:nvSpPr>
        <p:spPr>
          <a:xfrm>
            <a:off x="1623795" y="3906079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 The Game to Web</a:t>
            </a:r>
          </a:p>
        </p:txBody>
      </p:sp>
      <p:sp>
        <p:nvSpPr>
          <p:cNvPr id="715" name="Google Shape;715;p38"/>
          <p:cNvSpPr txBox="1">
            <a:spLocks noGrp="1"/>
          </p:cNvSpPr>
          <p:nvPr>
            <p:ph type="title" idx="16"/>
          </p:nvPr>
        </p:nvSpPr>
        <p:spPr>
          <a:xfrm>
            <a:off x="719254" y="3906079"/>
            <a:ext cx="90454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004</a:t>
            </a:r>
            <a:endParaRPr dirty="0"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17"/>
          </p:nvPr>
        </p:nvSpPr>
        <p:spPr>
          <a:xfrm>
            <a:off x="719253" y="4288379"/>
            <a:ext cx="7934736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Flask framework with HTML and CSS to deploy our game to web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determines the next move to make by evaluating the potential value of each possible move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and choosing the move that maximizes the value.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determine_side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list V to store each value from each 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Try every possible move to find the best move (the move that give highest value)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a value of the move position by calling evaluate the function then store it in 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critical move is the list that stores the positions that can make the opposite win in the next turn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 don't want to let the opposite win so we will block it!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chose the best 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all the index that value is equal to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FE015-191E-4B76-BD68-543522BC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17" y="1507511"/>
            <a:ext cx="6263566" cy="2726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1BE9F6-3EB7-45E6-AC09-9F46DD1BC341}"/>
              </a:ext>
            </a:extLst>
          </p:cNvPr>
          <p:cNvSpPr/>
          <p:nvPr/>
        </p:nvSpPr>
        <p:spPr>
          <a:xfrm>
            <a:off x="4969566" y="2373903"/>
            <a:ext cx="1398104" cy="1374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1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64592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</a:t>
            </a:r>
            <a:r>
              <a:rPr lang="en-US" sz="1800" dirty="0" err="1"/>
              <a:t>MaxV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0745-9EA3-4592-A685-BFB7218FC761}"/>
              </a:ext>
            </a:extLst>
          </p:cNvPr>
          <p:cNvSpPr txBox="1"/>
          <p:nvPr/>
        </p:nvSpPr>
        <p:spPr>
          <a:xfrm>
            <a:off x="296839" y="1449311"/>
            <a:ext cx="86947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dirty="0">
                <a:latin typeface="Consolas" panose="020B0609020204030204" pitchFamily="49" charset="0"/>
              </a:rPr>
              <a:t>...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determines the next move to make by evaluating the potential value of each possible move 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and choosing the move that maximizes the value.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determine_side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list V to store each value from each move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Try every possible move to find the best move (the move that give highest value)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a value of the move position by calling evaluate the function then store it in 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critical move is the list that stores the positions that can make the opposite win in the next turn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 don't want to let the opposite win so we will block it!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critical_moves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chose the best moves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all the index that value is equal to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maxV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ibest_moves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1350947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 two types of algorithm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7" name="Google Shape;705;p38">
            <a:extLst>
              <a:ext uri="{FF2B5EF4-FFF2-40B4-BE49-F238E27FC236}">
                <a16:creationId xmlns:a16="http://schemas.microsoft.com/office/drawing/2014/main" id="{0A636E50-7345-4D3B-ABCA-8E83D2E7F175}"/>
              </a:ext>
            </a:extLst>
          </p:cNvPr>
          <p:cNvSpPr txBox="1">
            <a:spLocks/>
          </p:cNvSpPr>
          <p:nvPr/>
        </p:nvSpPr>
        <p:spPr>
          <a:xfrm>
            <a:off x="2391195" y="2414400"/>
            <a:ext cx="436161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4800" dirty="0"/>
              <a:t>Agent Minimax</a:t>
            </a:r>
          </a:p>
        </p:txBody>
      </p:sp>
    </p:spTree>
    <p:extLst>
      <p:ext uri="{BB962C8B-B14F-4D97-AF65-F5344CB8AC3E}">
        <p14:creationId xmlns:p14="http://schemas.microsoft.com/office/powerpoint/2010/main" val="3956112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8694761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An AI agent that plays Tic-Tac-Toe using the minimax algorithm which is a Backtracking Algorithm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that is used in decision-making to find the optimal move for a player in a two-player game.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It works by using recursive function called minimax to explore all the possible moves and game states in the game tree,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starting from the root node (which represents the current state of the game)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and going all the way down to the leaf nodes (which represent the final stages of the game) for considering the scores of all possible moves at each step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'''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</a:p>
          <a:p>
            <a:endParaRPr lang="en-US" sz="9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 This is the core recursive function of the minimax algorithm.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At each node of the tree, the algorithm determines the optimal move for the current player,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these returned scores determine the optimal move for the current player at the current node.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If the agent is trying to maximize their score, it will choose the move that leads to the child node with the highest score.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If the agent is trying to minimize the score of their opponent, it will choose the move that leads to the child node with the lowest score.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it will continue recursively until reaches the terminal state 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    ...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7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86947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  '''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check if reach the terminal case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.is_final_state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player 1 wins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player 2 wins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draw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427031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30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43DBF8-8E06-4A34-BF68-4F9D1FBD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15" y="1507511"/>
            <a:ext cx="596017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214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037A4D-4A1B-4705-8A32-208FC187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16" y="1507511"/>
            <a:ext cx="596017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040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980C561-288D-4591-A804-848F6D8C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16" y="1507511"/>
            <a:ext cx="596017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818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FDC5A-157F-4EB2-9A08-22827DC0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17" y="1507511"/>
            <a:ext cx="596017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1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Python </a:t>
            </a:r>
            <a:r>
              <a:rPr lang="en-US" dirty="0">
                <a:solidFill>
                  <a:schemeClr val="tx2"/>
                </a:solidFill>
                <a:highlight>
                  <a:srgbClr val="000000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the rule of the game and how to implement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1878006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E753A0-9A12-41E6-8534-964CDD41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32" y="1485094"/>
            <a:ext cx="5751443" cy="2788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679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1FAB86-7AD7-429D-B9B1-C543AFFD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32" y="1484133"/>
            <a:ext cx="5753272" cy="2788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50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214F4-CA0C-4901-9639-8C1014A1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89" y="1372749"/>
            <a:ext cx="6010822" cy="3358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768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X's turn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EBF5-3837-4C08-978C-44137F6374A3}"/>
              </a:ext>
            </a:extLst>
          </p:cNvPr>
          <p:cNvSpPr txBox="1"/>
          <p:nvPr/>
        </p:nvSpPr>
        <p:spPr>
          <a:xfrm>
            <a:off x="4776082" y="1449311"/>
            <a:ext cx="427516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O's </a:t>
            </a:r>
            <a:r>
              <a:rPr 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trun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.mark_down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#temp_board.display_board()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best_move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6ABF5-E907-4CA4-8730-64E54FB9334B}"/>
              </a:ext>
            </a:extLst>
          </p:cNvPr>
          <p:cNvCxnSpPr>
            <a:cxnSpLocks/>
          </p:cNvCxnSpPr>
          <p:nvPr/>
        </p:nvCxnSpPr>
        <p:spPr>
          <a:xfrm>
            <a:off x="4578627" y="1372750"/>
            <a:ext cx="0" cy="3358667"/>
          </a:xfrm>
          <a:prstGeom prst="line">
            <a:avLst/>
          </a:prstGeom>
          <a:ln w="2857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84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an AI opponent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110191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using</a:t>
            </a:r>
            <a:endParaRPr lang="en-US" b="1" dirty="0"/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002</a:t>
            </a:r>
          </a:p>
        </p:txBody>
      </p:sp>
      <p:sp>
        <p:nvSpPr>
          <p:cNvPr id="8" name="Google Shape;705;p38">
            <a:extLst>
              <a:ext uri="{FF2B5EF4-FFF2-40B4-BE49-F238E27FC236}">
                <a16:creationId xmlns:a16="http://schemas.microsoft.com/office/drawing/2014/main" id="{BA249199-3C2A-4366-AA85-8B94E1128796}"/>
              </a:ext>
            </a:extLst>
          </p:cNvPr>
          <p:cNvSpPr txBox="1">
            <a:spLocks/>
          </p:cNvSpPr>
          <p:nvPr/>
        </p:nvSpPr>
        <p:spPr>
          <a:xfrm>
            <a:off x="1679787" y="1058050"/>
            <a:ext cx="1772404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4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akra Petch Medium"/>
              <a:buNone/>
              <a:defRPr sz="2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800" dirty="0"/>
              <a:t>Agent Minimax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7E65-9C26-45B4-863E-B66723F941DA}"/>
              </a:ext>
            </a:extLst>
          </p:cNvPr>
          <p:cNvSpPr txBox="1"/>
          <p:nvPr/>
        </p:nvSpPr>
        <p:spPr>
          <a:xfrm>
            <a:off x="296839" y="1449311"/>
            <a:ext cx="869476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AgentMinimax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en-US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main_board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avoid the large number of recursion when play first as X by using random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main_board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main_board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.valid_moves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Determine if Agent is trying to maximize or minimize the score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main_board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maximizing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711F9-C5CD-4CD7-B752-196835B5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91" y="2075456"/>
            <a:ext cx="2055166" cy="114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80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the Efficacy of The AI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3663523" y="1138920"/>
            <a:ext cx="1654864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vs Random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CB13F-704C-4245-9A59-1CD51784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6" y="1380528"/>
            <a:ext cx="2296608" cy="1722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FB175-19AB-4264-9204-B6AF94BD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3146292"/>
            <a:ext cx="2296608" cy="1722456"/>
          </a:xfrm>
          <a:prstGeom prst="rect">
            <a:avLst/>
          </a:prstGeom>
        </p:spPr>
      </p:pic>
      <p:sp>
        <p:nvSpPr>
          <p:cNvPr id="10" name="Google Shape;707;p38">
            <a:extLst>
              <a:ext uri="{FF2B5EF4-FFF2-40B4-BE49-F238E27FC236}">
                <a16:creationId xmlns:a16="http://schemas.microsoft.com/office/drawing/2014/main" id="{73B50F58-309A-4F24-89D3-4D9B193734B6}"/>
              </a:ext>
            </a:extLst>
          </p:cNvPr>
          <p:cNvSpPr txBox="1">
            <a:spLocks/>
          </p:cNvSpPr>
          <p:nvPr/>
        </p:nvSpPr>
        <p:spPr>
          <a:xfrm>
            <a:off x="1224386" y="1138920"/>
            <a:ext cx="1654864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vs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2DACB-5B29-44AB-96FB-C063DA2A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020" y="1380528"/>
            <a:ext cx="2292096" cy="1719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486B7-6395-421C-B076-95F76D7CD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020" y="3149676"/>
            <a:ext cx="2292096" cy="1719072"/>
          </a:xfrm>
          <a:prstGeom prst="rect">
            <a:avLst/>
          </a:prstGeom>
        </p:spPr>
      </p:pic>
      <p:sp>
        <p:nvSpPr>
          <p:cNvPr id="15" name="Google Shape;707;p38">
            <a:extLst>
              <a:ext uri="{FF2B5EF4-FFF2-40B4-BE49-F238E27FC236}">
                <a16:creationId xmlns:a16="http://schemas.microsoft.com/office/drawing/2014/main" id="{6BC1C984-6A61-40AB-9BEF-38A4F9F42A91}"/>
              </a:ext>
            </a:extLst>
          </p:cNvPr>
          <p:cNvSpPr txBox="1">
            <a:spLocks/>
          </p:cNvSpPr>
          <p:nvPr/>
        </p:nvSpPr>
        <p:spPr>
          <a:xfrm>
            <a:off x="6381036" y="1138920"/>
            <a:ext cx="1133362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vs 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40E19-C477-434B-A7EE-043606B19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669" y="1380528"/>
            <a:ext cx="2292096" cy="1719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B8BCD-539A-4357-8E19-AA264C25C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669" y="3099600"/>
            <a:ext cx="2292096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00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 The Game to Web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Flask framework with HTML and CSS to deploy our game to web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004</a:t>
            </a:r>
          </a:p>
        </p:txBody>
      </p:sp>
      <p:pic>
        <p:nvPicPr>
          <p:cNvPr id="1026" name="Picture 2" descr="Flask (web framework) - Wikipedia">
            <a:extLst>
              <a:ext uri="{FF2B5EF4-FFF2-40B4-BE49-F238E27FC236}">
                <a16:creationId xmlns:a16="http://schemas.microsoft.com/office/drawing/2014/main" id="{F804A198-06F7-4587-BB89-60897758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5" y="1941706"/>
            <a:ext cx="3217246" cy="12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A7BF6-663F-44A4-A1FB-73DA4C558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392" y="1702517"/>
            <a:ext cx="3217246" cy="18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4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the rule of the game </a:t>
            </a:r>
            <a:r>
              <a:rPr lang="en-US" dirty="0"/>
              <a:t>and how to implement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D51D5E5-D289-44E4-BC35-5D490CA75E18}"/>
              </a:ext>
            </a:extLst>
          </p:cNvPr>
          <p:cNvSpPr txBox="1">
            <a:spLocks/>
          </p:cNvSpPr>
          <p:nvPr/>
        </p:nvSpPr>
        <p:spPr>
          <a:xfrm>
            <a:off x="1050235" y="1702517"/>
            <a:ext cx="6344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6000" dirty="0"/>
              <a:t>X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BAD4A94-E1CC-45F3-9606-FD1B72E90118}"/>
              </a:ext>
            </a:extLst>
          </p:cNvPr>
          <p:cNvSpPr txBox="1">
            <a:spLocks/>
          </p:cNvSpPr>
          <p:nvPr/>
        </p:nvSpPr>
        <p:spPr>
          <a:xfrm>
            <a:off x="1924879" y="1702517"/>
            <a:ext cx="6344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6000" dirty="0"/>
              <a:t>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56F7C-A0FE-4C52-A779-F7409959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70" y="2704272"/>
            <a:ext cx="1476580" cy="14670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4583C2-54CF-40A4-9172-6321C5DD271A}"/>
              </a:ext>
            </a:extLst>
          </p:cNvPr>
          <p:cNvCxnSpPr>
            <a:cxnSpLocks/>
          </p:cNvCxnSpPr>
          <p:nvPr/>
        </p:nvCxnSpPr>
        <p:spPr>
          <a:xfrm>
            <a:off x="3028122" y="1868555"/>
            <a:ext cx="0" cy="235927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1E5467B-745D-4B99-ACDF-9DFB76A0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210" y="1702517"/>
            <a:ext cx="718972" cy="808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EFF25-47E2-4EC0-B581-2DA1486E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691" y="1706415"/>
            <a:ext cx="664348" cy="804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5D7CD-8BE3-4E3E-9408-C148E9798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183" y="1702517"/>
            <a:ext cx="669811" cy="804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A7232-4B62-4F52-A63A-0C5E5CA39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210" y="2645858"/>
            <a:ext cx="663964" cy="8046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A1C9BE-863A-446B-A26D-BA5A2E3F6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208" y="2652097"/>
            <a:ext cx="673831" cy="804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576B8B-03F2-4186-93E2-D49BA1535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2073" y="2645858"/>
            <a:ext cx="662272" cy="8046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AE3DD-8A15-4984-B109-EB4E8012A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2210" y="3585301"/>
            <a:ext cx="663963" cy="814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3A031-E77C-4A67-B5AD-DE6FBF013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7208" y="3597779"/>
            <a:ext cx="673524" cy="8046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E8297-A259-4AB9-956E-7833ECC433F5}"/>
              </a:ext>
            </a:extLst>
          </p:cNvPr>
          <p:cNvSpPr txBox="1"/>
          <p:nvPr/>
        </p:nvSpPr>
        <p:spPr>
          <a:xfrm>
            <a:off x="6576230" y="3828951"/>
            <a:ext cx="1878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2515E-2838-4979-92D8-06A1449F2093}"/>
              </a:ext>
            </a:extLst>
          </p:cNvPr>
          <p:cNvSpPr txBox="1"/>
          <p:nvPr/>
        </p:nvSpPr>
        <p:spPr>
          <a:xfrm>
            <a:off x="6171138" y="1988260"/>
            <a:ext cx="2689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A3780B-7D69-422F-A68A-B155558F5FED}"/>
              </a:ext>
            </a:extLst>
          </p:cNvPr>
          <p:cNvSpPr txBox="1"/>
          <p:nvPr/>
        </p:nvSpPr>
        <p:spPr>
          <a:xfrm>
            <a:off x="6230404" y="2907588"/>
            <a:ext cx="2570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435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list that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contanin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all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posible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positions to win the game  (two-dimensional list 8 rows 3 columns)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winning_combinations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7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The Board class represents the game board and state of the game in the Tic-Tac-Toe game.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It has a 9x1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array representing the game board, which is initially set to all zeros.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It also has lists to store the positions marked by player 1 (X) and player 2 (O) on the game board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and a list of valid moves that can be made on the game board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0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'''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,)).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3135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>
            <a:spLocks noGrp="1"/>
          </p:cNvSpPr>
          <p:nvPr>
            <p:ph type="title" idx="3"/>
          </p:nvPr>
        </p:nvSpPr>
        <p:spPr>
          <a:xfrm>
            <a:off x="1050235" y="666789"/>
            <a:ext cx="704353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The XO Game in </a:t>
            </a: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using OOP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F5DDD54E-7A86-47F3-AADA-9A8C4EC33CC0}"/>
              </a:ext>
            </a:extLst>
          </p:cNvPr>
          <p:cNvSpPr txBox="1">
            <a:spLocks/>
          </p:cNvSpPr>
          <p:nvPr/>
        </p:nvSpPr>
        <p:spPr>
          <a:xfrm>
            <a:off x="7243131" y="92763"/>
            <a:ext cx="1291270" cy="30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hakra Petch Medium"/>
              <a:buNone/>
              <a:defRPr sz="6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-US" sz="1400" dirty="0"/>
              <a:t>Project 01</a:t>
            </a:r>
          </a:p>
        </p:txBody>
      </p:sp>
      <p:sp>
        <p:nvSpPr>
          <p:cNvPr id="45" name="Google Shape;707;p38">
            <a:extLst>
              <a:ext uri="{FF2B5EF4-FFF2-40B4-BE49-F238E27FC236}">
                <a16:creationId xmlns:a16="http://schemas.microsoft.com/office/drawing/2014/main" id="{DE138265-F4F8-4C3E-884F-5E71A8FDB8BA}"/>
              </a:ext>
            </a:extLst>
          </p:cNvPr>
          <p:cNvSpPr txBox="1">
            <a:spLocks/>
          </p:cNvSpPr>
          <p:nvPr/>
        </p:nvSpPr>
        <p:spPr>
          <a:xfrm>
            <a:off x="665922" y="1116250"/>
            <a:ext cx="7643188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get to know </a:t>
            </a:r>
            <a:r>
              <a:rPr lang="en-US" dirty="0">
                <a:solidFill>
                  <a:srgbClr val="191919"/>
                </a:solidFill>
              </a:rPr>
              <a:t>the rule of the game </a:t>
            </a:r>
            <a:r>
              <a:rPr lang="en-US" dirty="0"/>
              <a:t>and how to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implement</a:t>
            </a:r>
            <a:r>
              <a:rPr lang="en-US" dirty="0"/>
              <a:t> it.</a:t>
            </a:r>
          </a:p>
        </p:txBody>
      </p:sp>
      <p:sp>
        <p:nvSpPr>
          <p:cNvPr id="47" name="Google Shape;706;p38">
            <a:extLst>
              <a:ext uri="{FF2B5EF4-FFF2-40B4-BE49-F238E27FC236}">
                <a16:creationId xmlns:a16="http://schemas.microsoft.com/office/drawing/2014/main" id="{469B3206-6A21-4FC2-8D35-3672EA195C78}"/>
              </a:ext>
            </a:extLst>
          </p:cNvPr>
          <p:cNvSpPr txBox="1">
            <a:spLocks/>
          </p:cNvSpPr>
          <p:nvPr/>
        </p:nvSpPr>
        <p:spPr>
          <a:xfrm>
            <a:off x="296839" y="666789"/>
            <a:ext cx="90454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en" dirty="0"/>
              <a:t>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91A9A-FE21-4E38-B0E8-48E73D330C14}"/>
              </a:ext>
            </a:extLst>
          </p:cNvPr>
          <p:cNvSpPr txBox="1"/>
          <p:nvPr/>
        </p:nvSpPr>
        <p:spPr>
          <a:xfrm>
            <a:off x="296839" y="1449311"/>
            <a:ext cx="86947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mark_down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''' Marks the given position with the symbol of the given player on the game board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'''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update positions(index) on the board of each symbol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update the valid moves (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avalible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moves)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valid_moves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o_positions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63851391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14770</Words>
  <Application>Microsoft Office PowerPoint</Application>
  <PresentationFormat>On-screen Show (16:9)</PresentationFormat>
  <Paragraphs>1092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Consolas</vt:lpstr>
      <vt:lpstr>Fira Code</vt:lpstr>
      <vt:lpstr>Chakra Petch Medium</vt:lpstr>
      <vt:lpstr>Arial</vt:lpstr>
      <vt:lpstr>Computer Science &amp; Mathematics Major for College: Software &amp; Media Applications by Slidesgo</vt:lpstr>
      <vt:lpstr>Develop Artificial Intelligence for Playing Tic-Tac-Toe Game</vt:lpstr>
      <vt:lpstr>PowerPoint Presentation</vt:lpstr>
      <vt:lpstr>TABLE OF CONTENS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Implementing The XO Game in Python using OOP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Creating an AI opponent</vt:lpstr>
      <vt:lpstr>Testing the Efficacy of The AI</vt:lpstr>
      <vt:lpstr>Deployment The Game to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Software &amp; Media Applications</dc:title>
  <dc:creator>พงษ์ศิริ กิตติยุทธนาวิน</dc:creator>
  <cp:lastModifiedBy>นายพงษ์ศิริ กิตติยุทธนาวิน</cp:lastModifiedBy>
  <cp:revision>76</cp:revision>
  <dcterms:modified xsi:type="dcterms:W3CDTF">2023-01-12T04:35:23Z</dcterms:modified>
</cp:coreProperties>
</file>